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9C9C"/>
    <a:srgbClr val="008000"/>
    <a:srgbClr val="0BB5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D7DBFF-9D12-4673-8B5E-900D1F8EA9AF}" v="8" dt="2021-11-22T17:43:31.2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519" autoAdjust="0"/>
    <p:restoredTop sz="86392" autoAdjust="0"/>
  </p:normalViewPr>
  <p:slideViewPr>
    <p:cSldViewPr snapToGrid="0">
      <p:cViewPr varScale="1">
        <p:scale>
          <a:sx n="55" d="100"/>
          <a:sy n="55" d="100"/>
        </p:scale>
        <p:origin x="540" y="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Brown" userId="60cccbd8e60147d9" providerId="LiveId" clId="{CBD7DBFF-9D12-4673-8B5E-900D1F8EA9AF}"/>
    <pc:docChg chg="modSld">
      <pc:chgData name="Janet Brown" userId="60cccbd8e60147d9" providerId="LiveId" clId="{CBD7DBFF-9D12-4673-8B5E-900D1F8EA9AF}" dt="2021-11-22T17:43:31.212" v="7" actId="20577"/>
      <pc:docMkLst>
        <pc:docMk/>
      </pc:docMkLst>
      <pc:sldChg chg="modSp">
        <pc:chgData name="Janet Brown" userId="60cccbd8e60147d9" providerId="LiveId" clId="{CBD7DBFF-9D12-4673-8B5E-900D1F8EA9AF}" dt="2021-11-22T17:43:31.212" v="7" actId="20577"/>
        <pc:sldMkLst>
          <pc:docMk/>
          <pc:sldMk cId="2178939178" sldId="256"/>
        </pc:sldMkLst>
        <pc:graphicFrameChg chg="mod">
          <ac:chgData name="Janet Brown" userId="60cccbd8e60147d9" providerId="LiveId" clId="{CBD7DBFF-9D12-4673-8B5E-900D1F8EA9AF}" dt="2021-11-22T17:43:31.212" v="7" actId="20577"/>
          <ac:graphicFrameMkLst>
            <pc:docMk/>
            <pc:sldMk cId="2178939178" sldId="256"/>
            <ac:graphicFrameMk id="5" creationId="{00000000-0008-0000-0000-000005000000}"/>
          </ac:graphicFrameMkLst>
        </pc:graphicFrameChg>
        <pc:graphicFrameChg chg="mod">
          <ac:chgData name="Janet Brown" userId="60cccbd8e60147d9" providerId="LiveId" clId="{CBD7DBFF-9D12-4673-8B5E-900D1F8EA9AF}" dt="2021-11-22T17:43:07.443" v="3" actId="20577"/>
          <ac:graphicFrameMkLst>
            <pc:docMk/>
            <pc:sldMk cId="2178939178" sldId="256"/>
            <ac:graphicFrameMk id="6" creationId="{00000000-0008-0000-0000-00000C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600" dirty="0"/>
              <a:t>Church of St. Therese </a:t>
            </a:r>
          </a:p>
          <a:p>
            <a:pPr>
              <a:defRPr/>
            </a:pPr>
            <a:r>
              <a:rPr lang="en-US" sz="1600" dirty="0"/>
              <a:t>Income 2021-2022</a:t>
            </a:r>
          </a:p>
        </c:rich>
      </c:tx>
      <c:layout>
        <c:manualLayout>
          <c:xMode val="edge"/>
          <c:yMode val="edge"/>
          <c:x val="0.67449308720975432"/>
          <c:y val="2.218169641506062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109450948472549"/>
          <c:y val="0.17420475967794999"/>
          <c:w val="0.55110693107554987"/>
          <c:h val="0.73285780922946675"/>
        </c:manualLayout>
      </c:layout>
      <c:pie3DChart>
        <c:varyColors val="1"/>
        <c:ser>
          <c:idx val="0"/>
          <c:order val="0"/>
          <c:spPr>
            <a:ln>
              <a:noFill/>
            </a:ln>
          </c:spPr>
          <c:explosion val="9"/>
          <c:dPt>
            <c:idx val="0"/>
            <c:bubble3D val="0"/>
            <c:explosion val="1"/>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884D-41CD-9FEB-A896BCB18FA2}"/>
              </c:ext>
            </c:extLst>
          </c:dPt>
          <c:dPt>
            <c:idx val="1"/>
            <c:bubble3D val="0"/>
            <c:explosion val="5"/>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884D-41CD-9FEB-A896BCB18FA2}"/>
              </c:ext>
            </c:extLst>
          </c:dPt>
          <c:dPt>
            <c:idx val="2"/>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884D-41CD-9FEB-A896BCB18FA2}"/>
              </c:ext>
            </c:extLst>
          </c:dPt>
          <c:dPt>
            <c:idx val="3"/>
            <c:bubble3D val="0"/>
            <c:spPr>
              <a:solidFill>
                <a:schemeClr val="accent2">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884D-41CD-9FEB-A896BCB18FA2}"/>
              </c:ext>
            </c:extLst>
          </c:dPt>
          <c:dPt>
            <c:idx val="4"/>
            <c:bubble3D val="0"/>
            <c:spPr>
              <a:solidFill>
                <a:schemeClr val="accent4">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884D-41CD-9FEB-A896BCB18FA2}"/>
              </c:ext>
            </c:extLst>
          </c:dPt>
          <c:dPt>
            <c:idx val="5"/>
            <c:bubble3D val="0"/>
            <c:spPr>
              <a:solidFill>
                <a:schemeClr val="accent6">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884D-41CD-9FEB-A896BCB18FA2}"/>
              </c:ext>
            </c:extLst>
          </c:dPt>
          <c:dPt>
            <c:idx val="6"/>
            <c:bubble3D val="0"/>
            <c:spPr>
              <a:solidFill>
                <a:schemeClr val="accent2">
                  <a:lumMod val="80000"/>
                  <a:lumOff val="2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884D-41CD-9FEB-A896BCB18FA2}"/>
              </c:ext>
            </c:extLst>
          </c:dPt>
          <c:dLbls>
            <c:dLbl>
              <c:idx val="0"/>
              <c:tx>
                <c:rich>
                  <a:bodyPr/>
                  <a:lstStyle/>
                  <a:p>
                    <a:r>
                      <a:rPr lang="en-US" dirty="0"/>
                      <a:t>61%</a:t>
                    </a:r>
                  </a:p>
                </c:rich>
              </c:tx>
              <c:dLblPos val="ct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884D-41CD-9FEB-A896BCB18FA2}"/>
                </c:ext>
              </c:extLst>
            </c:dLbl>
            <c:dLbl>
              <c:idx val="1"/>
              <c:layout>
                <c:manualLayout>
                  <c:x val="6.1869793679408112E-2"/>
                  <c:y val="2.4559485235470017E-2"/>
                </c:manualLayout>
              </c:layout>
              <c:tx>
                <c:rich>
                  <a:bodyPr/>
                  <a:lstStyle/>
                  <a:p>
                    <a:r>
                      <a:rPr lang="en-US" dirty="0"/>
                      <a:t>15%</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884D-41CD-9FEB-A896BCB18FA2}"/>
                </c:ext>
              </c:extLst>
            </c:dLbl>
            <c:dLbl>
              <c:idx val="2"/>
              <c:layout>
                <c:manualLayout>
                  <c:x val="4.9913800875578208E-2"/>
                  <c:y val="2.9784841156951004E-2"/>
                </c:manualLayout>
              </c:layout>
              <c:tx>
                <c:rich>
                  <a:bodyPr/>
                  <a:lstStyle/>
                  <a:p>
                    <a:r>
                      <a:rPr lang="en-US" dirty="0"/>
                      <a:t>8%</a:t>
                    </a:r>
                  </a:p>
                </c:rich>
              </c:tx>
              <c:dLblPos val="bestFit"/>
              <c:showLegendKey val="0"/>
              <c:showVal val="0"/>
              <c:showCatName val="0"/>
              <c:showSerName val="0"/>
              <c:showPercent val="1"/>
              <c:showBubbleSize val="0"/>
              <c:extLst>
                <c:ext xmlns:c15="http://schemas.microsoft.com/office/drawing/2012/chart" uri="{CE6537A1-D6FC-4f65-9D91-7224C49458BB}">
                  <c15:layout>
                    <c:manualLayout>
                      <c:w val="3.7324171493013418E-2"/>
                      <c:h val="4.3766895470427496E-2"/>
                    </c:manualLayout>
                  </c15:layout>
                  <c15:showDataLabelsRange val="0"/>
                </c:ext>
                <c:ext xmlns:c16="http://schemas.microsoft.com/office/drawing/2014/chart" uri="{C3380CC4-5D6E-409C-BE32-E72D297353CC}">
                  <c16:uniqueId val="{00000005-884D-41CD-9FEB-A896BCB18FA2}"/>
                </c:ext>
              </c:extLst>
            </c:dLbl>
            <c:dLbl>
              <c:idx val="3"/>
              <c:layout>
                <c:manualLayout>
                  <c:x val="5.8073758909676629E-2"/>
                  <c:y val="0.11547573837293869"/>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r>
                      <a:rPr lang="en-US" dirty="0"/>
                      <a:t>5%</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5.5242640764743341E-2"/>
                      <c:h val="9.8320532883991507E-2"/>
                    </c:manualLayout>
                  </c15:layout>
                  <c15:showDataLabelsRange val="0"/>
                </c:ext>
                <c:ext xmlns:c16="http://schemas.microsoft.com/office/drawing/2014/chart" uri="{C3380CC4-5D6E-409C-BE32-E72D297353CC}">
                  <c16:uniqueId val="{00000007-884D-41CD-9FEB-A896BCB18FA2}"/>
                </c:ext>
              </c:extLst>
            </c:dLbl>
            <c:dLbl>
              <c:idx val="4"/>
              <c:layout>
                <c:manualLayout>
                  <c:x val="-2.1550133831212851E-2"/>
                  <c:y val="-8.4945714835211496E-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4.0200156356280686E-2"/>
                      <c:h val="6.5462021862458045E-2"/>
                    </c:manualLayout>
                  </c15:layout>
                </c:ext>
                <c:ext xmlns:c16="http://schemas.microsoft.com/office/drawing/2014/chart" uri="{C3380CC4-5D6E-409C-BE32-E72D297353CC}">
                  <c16:uniqueId val="{00000009-884D-41CD-9FEB-A896BCB18FA2}"/>
                </c:ext>
              </c:extLst>
            </c:dLbl>
            <c:dLbl>
              <c:idx val="5"/>
              <c:layout>
                <c:manualLayout>
                  <c:x val="-6.6962871661856195E-3"/>
                  <c:y val="-3.39189290773425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884D-41CD-9FEB-A896BCB18FA2}"/>
                </c:ext>
              </c:extLst>
            </c:dLbl>
            <c:dLbl>
              <c:idx val="6"/>
              <c:layout>
                <c:manualLayout>
                  <c:x val="3.3787178531021311E-2"/>
                  <c:y val="-2.243884437667E-2"/>
                </c:manualLayout>
              </c:layout>
              <c:tx>
                <c:rich>
                  <a:bodyPr/>
                  <a:lstStyle/>
                  <a:p>
                    <a:r>
                      <a:rPr lang="en-US" dirty="0"/>
                      <a:t>2%</a:t>
                    </a: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D-884D-41CD-9FEB-A896BCB18FA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Operating!$R$10:$R$16</c:f>
              <c:strCache>
                <c:ptCount val="7"/>
                <c:pt idx="0">
                  <c:v>Regular offertory/ loose/envelope/egiving (61%)</c:v>
                </c:pt>
                <c:pt idx="1">
                  <c:v>Votive/Annual Apl/Liturgical/ Dividends/UGL/Grants (15%)</c:v>
                </c:pt>
                <c:pt idx="2">
                  <c:v>Bequests/Legacies/Holiday donations/Endow (8%)</c:v>
                </c:pt>
                <c:pt idx="3">
                  <c:v>Designated donations:mmr/bldg/cap imp/fuel/columbarium/rental (5%)</c:v>
                </c:pt>
                <c:pt idx="4">
                  <c:v>Faith Formation tuition (0%)</c:v>
                </c:pt>
                <c:pt idx="5">
                  <c:v>Charity/Social Ministry/Works of Mercy donations (1%)</c:v>
                </c:pt>
                <c:pt idx="6">
                  <c:v>Living Our Mission Campaign (2%)</c:v>
                </c:pt>
              </c:strCache>
            </c:strRef>
          </c:cat>
          <c:val>
            <c:numRef>
              <c:f>Operating!$S$10:$S$16</c:f>
              <c:numCache>
                <c:formatCode>"$"#,##0.00</c:formatCode>
                <c:ptCount val="7"/>
                <c:pt idx="0">
                  <c:v>112802.24000000001</c:v>
                </c:pt>
                <c:pt idx="1">
                  <c:v>4642.83</c:v>
                </c:pt>
                <c:pt idx="2">
                  <c:v>3017.23</c:v>
                </c:pt>
                <c:pt idx="3">
                  <c:v>18150.52</c:v>
                </c:pt>
                <c:pt idx="4">
                  <c:v>553.14</c:v>
                </c:pt>
                <c:pt idx="5">
                  <c:v>607.47</c:v>
                </c:pt>
                <c:pt idx="6">
                  <c:v>220</c:v>
                </c:pt>
              </c:numCache>
            </c:numRef>
          </c:val>
          <c:extLst>
            <c:ext xmlns:c16="http://schemas.microsoft.com/office/drawing/2014/chart" uri="{C3380CC4-5D6E-409C-BE32-E72D297353CC}">
              <c16:uniqueId val="{0000000E-884D-41CD-9FEB-A896BCB18FA2}"/>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6"/>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Entry>
      <c:layout>
        <c:manualLayout>
          <c:xMode val="edge"/>
          <c:yMode val="edge"/>
          <c:x val="0.6622014405602753"/>
          <c:y val="0.14942483401069789"/>
          <c:w val="0.33779855943972475"/>
          <c:h val="0.78560908628514914"/>
        </c:manualLayout>
      </c:layout>
      <c:overlay val="0"/>
      <c:spPr>
        <a:solidFill>
          <a:schemeClr val="bg1">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600" dirty="0"/>
              <a:t>Church Expenses 2021-2022</a:t>
            </a:r>
          </a:p>
        </c:rich>
      </c:tx>
      <c:layout>
        <c:manualLayout>
          <c:xMode val="edge"/>
          <c:yMode val="edge"/>
          <c:x val="6.4972784953476664E-2"/>
          <c:y val="0.13620839430127848"/>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5310587683077689E-2"/>
          <c:y val="0"/>
          <c:w val="0.62239596944699804"/>
          <c:h val="0.99951177775930888"/>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F89D-4AE5-A6AA-22583766E6F2}"/>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F89D-4AE5-A6AA-22583766E6F2}"/>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F89D-4AE5-A6AA-22583766E6F2}"/>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F89D-4AE5-A6AA-22583766E6F2}"/>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F89D-4AE5-A6AA-22583766E6F2}"/>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F89D-4AE5-A6AA-22583766E6F2}"/>
              </c:ext>
            </c:extLst>
          </c:dPt>
          <c:dLbls>
            <c:dLbl>
              <c:idx val="0"/>
              <c:layout>
                <c:manualLayout>
                  <c:x val="-1.8221936629064708E-2"/>
                  <c:y val="6.8354826612941344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5.1008304406777574E-2"/>
                      <c:h val="4.1888544804628794E-2"/>
                    </c:manualLayout>
                  </c15:layout>
                </c:ext>
                <c:ext xmlns:c16="http://schemas.microsoft.com/office/drawing/2014/chart" uri="{C3380CC4-5D6E-409C-BE32-E72D297353CC}">
                  <c16:uniqueId val="{00000001-F89D-4AE5-A6AA-22583766E6F2}"/>
                </c:ext>
              </c:extLst>
            </c:dLbl>
            <c:dLbl>
              <c:idx val="1"/>
              <c:layout>
                <c:manualLayout>
                  <c:x val="-3.8459764672604681E-2"/>
                  <c:y val="6.10195493660538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89D-4AE5-A6AA-22583766E6F2}"/>
                </c:ext>
              </c:extLst>
            </c:dLbl>
            <c:dLbl>
              <c:idx val="5"/>
              <c:layout>
                <c:manualLayout>
                  <c:x val="0.10959152321247209"/>
                  <c:y val="9.415117389335958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F89D-4AE5-A6AA-22583766E6F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Operating!$P$40:$P$45</c:f>
              <c:strCache>
                <c:ptCount val="6"/>
                <c:pt idx="0">
                  <c:v>Ministry (4%)</c:v>
                </c:pt>
                <c:pt idx="1">
                  <c:v>Faith Formation (6%)</c:v>
                </c:pt>
                <c:pt idx="2">
                  <c:v>Clergy  (14%)</c:v>
                </c:pt>
                <c:pt idx="3">
                  <c:v>Lay salaries (43%)</c:v>
                </c:pt>
                <c:pt idx="4">
                  <c:v>Cathedraticum/Parish Sharing (14%)</c:v>
                </c:pt>
                <c:pt idx="5">
                  <c:v>Overhead  (19%)</c:v>
                </c:pt>
              </c:strCache>
            </c:strRef>
          </c:cat>
          <c:val>
            <c:numRef>
              <c:f>Operating!$O$40:$O$45</c:f>
              <c:numCache>
                <c:formatCode>"$"#,##0.00</c:formatCode>
                <c:ptCount val="6"/>
                <c:pt idx="0">
                  <c:v>5701.83</c:v>
                </c:pt>
                <c:pt idx="1">
                  <c:v>7601.21</c:v>
                </c:pt>
                <c:pt idx="2">
                  <c:v>19471.63</c:v>
                </c:pt>
                <c:pt idx="3">
                  <c:v>60308.22</c:v>
                </c:pt>
                <c:pt idx="4">
                  <c:v>19300.05</c:v>
                </c:pt>
                <c:pt idx="5">
                  <c:v>26439.37</c:v>
                </c:pt>
              </c:numCache>
            </c:numRef>
          </c:val>
          <c:extLst>
            <c:ext xmlns:c16="http://schemas.microsoft.com/office/drawing/2014/chart" uri="{C3380CC4-5D6E-409C-BE32-E72D297353CC}">
              <c16:uniqueId val="{0000000C-F89D-4AE5-A6AA-22583766E6F2}"/>
            </c:ext>
          </c:extLst>
        </c:ser>
        <c:ser>
          <c:idx val="1"/>
          <c:order val="1"/>
          <c:tx>
            <c:strRef>
              <c:f>Operating!$P$40:$P$45</c:f>
              <c:strCache>
                <c:ptCount val="6"/>
                <c:pt idx="0">
                  <c:v>Ministry (4%)</c:v>
                </c:pt>
                <c:pt idx="1">
                  <c:v>Faith Formation (6%)</c:v>
                </c:pt>
                <c:pt idx="2">
                  <c:v>Clergy  (14%)</c:v>
                </c:pt>
                <c:pt idx="3">
                  <c:v>Lay salaries (43%)</c:v>
                </c:pt>
                <c:pt idx="4">
                  <c:v>Cathedraticum/Parish Sharing (14%)</c:v>
                </c:pt>
                <c:pt idx="5">
                  <c:v>Overhead  (19%)</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E-F89D-4AE5-A6AA-22583766E6F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Operating!$P$40:$P$45</c:f>
              <c:strCache>
                <c:ptCount val="6"/>
                <c:pt idx="0">
                  <c:v>Ministry (4%)</c:v>
                </c:pt>
                <c:pt idx="1">
                  <c:v>Faith Formation (6%)</c:v>
                </c:pt>
                <c:pt idx="2">
                  <c:v>Clergy  (14%)</c:v>
                </c:pt>
                <c:pt idx="3">
                  <c:v>Lay salaries (43%)</c:v>
                </c:pt>
                <c:pt idx="4">
                  <c:v>Cathedraticum/Parish Sharing (14%)</c:v>
                </c:pt>
                <c:pt idx="5">
                  <c:v>Overhead  (19%)</c:v>
                </c:pt>
              </c:strCache>
            </c:strRef>
          </c:cat>
          <c:val>
            <c:numLit>
              <c:formatCode>General</c:formatCode>
              <c:ptCount val="1"/>
              <c:pt idx="0">
                <c:v>1</c:v>
              </c:pt>
            </c:numLit>
          </c:val>
          <c:extLst>
            <c:ext xmlns:c16="http://schemas.microsoft.com/office/drawing/2014/chart" uri="{C3380CC4-5D6E-409C-BE32-E72D297353CC}">
              <c16:uniqueId val="{0000000F-F89D-4AE5-A6AA-22583766E6F2}"/>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0"/>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Entry>
      <c:legendEntry>
        <c:idx val="4"/>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Entry>
      <c:legendEntry>
        <c:idx val="5"/>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Entry>
      <c:layout>
        <c:manualLayout>
          <c:xMode val="edge"/>
          <c:yMode val="edge"/>
          <c:x val="0.65945947053898191"/>
          <c:y val="0.22605474982746904"/>
          <c:w val="0.32752486044025758"/>
          <c:h val="0.630345072441998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3175" cap="flat" cmpd="sng" algn="ctr">
      <a:noFill/>
      <a:round/>
    </a:ln>
    <a:effectLst>
      <a:outerShdw blurRad="50800" dist="50800" dir="1200000" algn="ctr" rotWithShape="0">
        <a:schemeClr val="bg1">
          <a:alpha val="43000"/>
        </a:schemeClr>
      </a:outerShd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n-US" sz="1200" dirty="0"/>
              <a:t>Givers by Type</a:t>
            </a:r>
          </a:p>
        </c:rich>
      </c:tx>
      <c:layout>
        <c:manualLayout>
          <c:xMode val="edge"/>
          <c:yMode val="edge"/>
          <c:x val="8.2801180151355236E-2"/>
          <c:y val="5.5893071246751969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title>
    <c:autoTitleDeleted val="0"/>
    <c:view3D>
      <c:rotX val="75"/>
      <c:rotY val="1"/>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7269883043671608E-2"/>
          <c:y val="8.4061106467315447E-2"/>
          <c:w val="0.97856055088175653"/>
          <c:h val="0.8812227912447852"/>
        </c:manualLayout>
      </c:layout>
      <c:pie3DChart>
        <c:varyColors val="1"/>
        <c:ser>
          <c:idx val="0"/>
          <c:order val="0"/>
          <c:spPr>
            <a:effectLst>
              <a:outerShdw blurRad="254000" dir="4800000" algn="ctr" rotWithShape="0">
                <a:prstClr val="black">
                  <a:alpha val="20000"/>
                </a:prstClr>
              </a:outerShdw>
            </a:effectLst>
            <a:scene3d>
              <a:camera prst="orthographicFront"/>
              <a:lightRig rig="threePt" dir="t"/>
            </a:scene3d>
            <a:sp3d prstMaterial="matte">
              <a:bevelT w="50800" h="120650"/>
            </a:sp3d>
          </c:spPr>
          <c:explosion val="8"/>
          <c:dPt>
            <c:idx val="0"/>
            <c:bubble3D val="0"/>
            <c:explosion val="3"/>
            <c:spPr>
              <a:solidFill>
                <a:schemeClr val="accent2"/>
              </a:solidFill>
              <a:ln>
                <a:noFill/>
              </a:ln>
              <a:effectLst>
                <a:outerShdw blurRad="254000" dir="4800000" algn="ctr" rotWithShape="0">
                  <a:prstClr val="black">
                    <a:alpha val="20000"/>
                  </a:prstClr>
                </a:outerShdw>
                <a:softEdge rad="0"/>
              </a:effectLst>
              <a:scene3d>
                <a:camera prst="orthographicFront"/>
                <a:lightRig rig="threePt" dir="t"/>
              </a:scene3d>
              <a:sp3d prstMaterial="matte">
                <a:bevelT w="50800" h="120650"/>
              </a:sp3d>
            </c:spPr>
            <c:extLst>
              <c:ext xmlns:c16="http://schemas.microsoft.com/office/drawing/2014/chart" uri="{C3380CC4-5D6E-409C-BE32-E72D297353CC}">
                <c16:uniqueId val="{00000001-AD66-4290-8634-70F731A91848}"/>
              </c:ext>
            </c:extLst>
          </c:dPt>
          <c:dPt>
            <c:idx val="1"/>
            <c:bubble3D val="0"/>
            <c:spPr>
              <a:solidFill>
                <a:schemeClr val="accent4"/>
              </a:solidFill>
              <a:ln>
                <a:noFill/>
              </a:ln>
              <a:effectLst>
                <a:outerShdw blurRad="254000" dir="4800000" algn="ctr" rotWithShape="0">
                  <a:prstClr val="black">
                    <a:alpha val="20000"/>
                  </a:prstClr>
                </a:outerShdw>
              </a:effectLst>
              <a:scene3d>
                <a:camera prst="orthographicFront"/>
                <a:lightRig rig="threePt" dir="t"/>
              </a:scene3d>
              <a:sp3d prstMaterial="matte">
                <a:bevelT w="50800" h="120650"/>
              </a:sp3d>
            </c:spPr>
            <c:extLst>
              <c:ext xmlns:c16="http://schemas.microsoft.com/office/drawing/2014/chart" uri="{C3380CC4-5D6E-409C-BE32-E72D297353CC}">
                <c16:uniqueId val="{00000003-AD66-4290-8634-70F731A91848}"/>
              </c:ext>
            </c:extLst>
          </c:dPt>
          <c:dPt>
            <c:idx val="2"/>
            <c:bubble3D val="0"/>
            <c:spPr>
              <a:solidFill>
                <a:schemeClr val="accent6"/>
              </a:solidFill>
              <a:ln>
                <a:noFill/>
              </a:ln>
              <a:effectLst>
                <a:outerShdw blurRad="254000" dir="4800000" algn="ctr" rotWithShape="0">
                  <a:prstClr val="black">
                    <a:alpha val="20000"/>
                  </a:prstClr>
                </a:outerShdw>
              </a:effectLst>
              <a:scene3d>
                <a:camera prst="orthographicFront"/>
                <a:lightRig rig="threePt" dir="t"/>
              </a:scene3d>
              <a:sp3d prstMaterial="matte">
                <a:bevelT w="50800" h="120650"/>
              </a:sp3d>
            </c:spPr>
            <c:extLst>
              <c:ext xmlns:c16="http://schemas.microsoft.com/office/drawing/2014/chart" uri="{C3380CC4-5D6E-409C-BE32-E72D297353CC}">
                <c16:uniqueId val="{00000005-AD66-4290-8634-70F731A91848}"/>
              </c:ext>
            </c:extLst>
          </c:dPt>
          <c:dPt>
            <c:idx val="3"/>
            <c:bubble3D val="0"/>
            <c:spPr>
              <a:solidFill>
                <a:schemeClr val="accent2">
                  <a:lumMod val="60000"/>
                </a:schemeClr>
              </a:solidFill>
              <a:ln>
                <a:noFill/>
              </a:ln>
              <a:effectLst>
                <a:outerShdw blurRad="254000" dir="4800000" algn="ctr" rotWithShape="0">
                  <a:prstClr val="black">
                    <a:alpha val="20000"/>
                  </a:prstClr>
                </a:outerShdw>
              </a:effectLst>
              <a:scene3d>
                <a:camera prst="orthographicFront"/>
                <a:lightRig rig="threePt" dir="t"/>
              </a:scene3d>
              <a:sp3d prstMaterial="matte">
                <a:bevelT w="50800" h="120650"/>
              </a:sp3d>
            </c:spPr>
            <c:extLst>
              <c:ext xmlns:c16="http://schemas.microsoft.com/office/drawing/2014/chart" uri="{C3380CC4-5D6E-409C-BE32-E72D297353CC}">
                <c16:uniqueId val="{00000007-6672-4DAF-8A15-BEC39705AE79}"/>
              </c:ext>
            </c:extLst>
          </c:dPt>
          <c:dPt>
            <c:idx val="4"/>
            <c:bubble3D val="0"/>
            <c:spPr>
              <a:solidFill>
                <a:srgbClr val="9C9C9C"/>
              </a:solidFill>
              <a:ln>
                <a:noFill/>
              </a:ln>
              <a:effectLst>
                <a:outerShdw blurRad="254000" dir="4800000" algn="ctr" rotWithShape="0">
                  <a:prstClr val="black">
                    <a:alpha val="20000"/>
                  </a:prstClr>
                </a:outerShdw>
              </a:effectLst>
              <a:scene3d>
                <a:camera prst="orthographicFront"/>
                <a:lightRig rig="threePt" dir="t"/>
              </a:scene3d>
              <a:sp3d prstMaterial="matte">
                <a:bevelT w="50800" h="120650"/>
              </a:sp3d>
            </c:spPr>
            <c:extLst>
              <c:ext xmlns:c16="http://schemas.microsoft.com/office/drawing/2014/chart" uri="{C3380CC4-5D6E-409C-BE32-E72D297353CC}">
                <c16:uniqueId val="{00000009-6672-4DAF-8A15-BEC39705AE79}"/>
              </c:ext>
            </c:extLst>
          </c:dPt>
          <c:dPt>
            <c:idx val="5"/>
            <c:bubble3D val="0"/>
            <c:spPr>
              <a:solidFill>
                <a:schemeClr val="accent6">
                  <a:lumMod val="60000"/>
                </a:schemeClr>
              </a:solidFill>
              <a:ln>
                <a:noFill/>
              </a:ln>
              <a:effectLst>
                <a:outerShdw blurRad="254000" dir="4800000" algn="ctr" rotWithShape="0">
                  <a:prstClr val="black">
                    <a:alpha val="20000"/>
                  </a:prstClr>
                </a:outerShdw>
              </a:effectLst>
              <a:scene3d>
                <a:camera prst="orthographicFront"/>
                <a:lightRig rig="threePt" dir="t"/>
              </a:scene3d>
              <a:sp3d prstMaterial="matte">
                <a:bevelT w="50800" h="120650"/>
              </a:sp3d>
            </c:spPr>
            <c:extLst>
              <c:ext xmlns:c16="http://schemas.microsoft.com/office/drawing/2014/chart" uri="{C3380CC4-5D6E-409C-BE32-E72D297353CC}">
                <c16:uniqueId val="{0000000B-6672-4DAF-8A15-BEC39705AE79}"/>
              </c:ext>
            </c:extLst>
          </c:dPt>
          <c:dLbls>
            <c:dLbl>
              <c:idx val="0"/>
              <c:layout>
                <c:manualLayout>
                  <c:x val="-8.5958477359830768E-2"/>
                  <c:y val="7.656888850225612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D66-4290-8634-70F731A91848}"/>
                </c:ext>
              </c:extLst>
            </c:dLbl>
            <c:dLbl>
              <c:idx val="1"/>
              <c:layout>
                <c:manualLayout>
                  <c:x val="2.4275246517386353E-2"/>
                  <c:y val="-0.1860785730225310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D66-4290-8634-70F731A91848}"/>
                </c:ext>
              </c:extLst>
            </c:dLbl>
            <c:dLbl>
              <c:idx val="2"/>
              <c:layout>
                <c:manualLayout>
                  <c:x val="6.4617932318749863E-2"/>
                  <c:y val="-3.3873127300097207E-2"/>
                </c:manualLayout>
              </c:layout>
              <c:spPr>
                <a:xfrm>
                  <a:off x="4248150" y="1289049"/>
                  <a:ext cx="287707" cy="246671"/>
                </a:xfrm>
                <a:noFill/>
                <a:ln>
                  <a:no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201477"/>
                        <a:gd name="adj2" fmla="val 39990"/>
                      </a:avLst>
                    </a:prstGeom>
                    <a:pattFill prst="pct75">
                      <a:fgClr>
                        <a:schemeClr val="dk1">
                          <a:lumMod val="75000"/>
                          <a:lumOff val="25000"/>
                        </a:schemeClr>
                      </a:fgClr>
                      <a:bgClr>
                        <a:schemeClr val="dk1">
                          <a:lumMod val="65000"/>
                          <a:lumOff val="35000"/>
                        </a:schemeClr>
                      </a:bgClr>
                    </a:pattFill>
                    <a:ln>
                      <a:noFill/>
                    </a:ln>
                  </c15:spPr>
                  <c15:layout>
                    <c:manualLayout>
                      <c:w val="4.7228871914049154E-2"/>
                      <c:h val="0.11662225643081647"/>
                    </c:manualLayout>
                  </c15:layout>
                </c:ext>
                <c:ext xmlns:c16="http://schemas.microsoft.com/office/drawing/2014/chart" uri="{C3380CC4-5D6E-409C-BE32-E72D297353CC}">
                  <c16:uniqueId val="{00000005-AD66-4290-8634-70F731A91848}"/>
                </c:ext>
              </c:extLst>
            </c:dLbl>
            <c:dLbl>
              <c:idx val="4"/>
              <c:layout>
                <c:manualLayout>
                  <c:x val="6.5940784610558426E-2"/>
                  <c:y val="0.1927003944914917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6672-4DAF-8A15-BEC39705AE79}"/>
                </c:ext>
              </c:extLst>
            </c:dLbl>
            <c:spPr>
              <a:noFill/>
              <a:ln>
                <a:no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Operating!$O$60:$O$65</c:f>
              <c:strCache>
                <c:ptCount val="5"/>
                <c:pt idx="0">
                  <c:v>Online 37%</c:v>
                </c:pt>
                <c:pt idx="1">
                  <c:v>Envelope (32%)</c:v>
                </c:pt>
                <c:pt idx="2">
                  <c:v>Loose cash (8%)</c:v>
                </c:pt>
                <c:pt idx="3">
                  <c:v>Mobile (1%)</c:v>
                </c:pt>
                <c:pt idx="4">
                  <c:v>Unknown (22%)</c:v>
                </c:pt>
              </c:strCache>
            </c:strRef>
          </c:cat>
          <c:val>
            <c:numRef>
              <c:f>Operating!$P$60:$P$65</c:f>
              <c:numCache>
                <c:formatCode>General</c:formatCode>
                <c:ptCount val="6"/>
                <c:pt idx="0">
                  <c:v>196</c:v>
                </c:pt>
                <c:pt idx="1">
                  <c:v>168</c:v>
                </c:pt>
                <c:pt idx="2">
                  <c:v>40</c:v>
                </c:pt>
                <c:pt idx="3">
                  <c:v>6</c:v>
                </c:pt>
                <c:pt idx="4">
                  <c:v>118</c:v>
                </c:pt>
              </c:numCache>
            </c:numRef>
          </c:val>
          <c:extLst>
            <c:ext xmlns:c16="http://schemas.microsoft.com/office/drawing/2014/chart" uri="{C3380CC4-5D6E-409C-BE32-E72D297353CC}">
              <c16:uniqueId val="{00000006-AD66-4290-8634-70F731A91848}"/>
            </c:ext>
          </c:extLst>
        </c:ser>
        <c:dLbls>
          <c:dLblPos val="ctr"/>
          <c:showLegendKey val="0"/>
          <c:showVal val="0"/>
          <c:showCatName val="0"/>
          <c:showSerName val="0"/>
          <c:showPercent val="1"/>
          <c:showBubbleSize val="0"/>
          <c:showLeaderLines val="0"/>
        </c:dLbls>
      </c:pie3DChart>
      <c:spPr>
        <a:noFill/>
        <a:ln>
          <a:noFill/>
        </a:ln>
        <a:effectLst>
          <a:outerShdw blurRad="50800" dist="50800" dir="5400000" sx="8000" sy="8000" algn="ctr" rotWithShape="0">
            <a:srgbClr val="000000">
              <a:alpha val="43137"/>
            </a:srgbClr>
          </a:outerShdw>
          <a:softEdge rad="38100"/>
        </a:effectLst>
      </c:spPr>
    </c:plotArea>
    <c:legend>
      <c:legendPos val="r"/>
      <c:legendEntry>
        <c:idx val="0"/>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Entry>
      <c:legendEntry>
        <c:idx val="5"/>
        <c:delete val="1"/>
      </c:legendEntry>
      <c:layout>
        <c:manualLayout>
          <c:xMode val="edge"/>
          <c:yMode val="edge"/>
          <c:x val="3.8217848664778543E-2"/>
          <c:y val="0.1911898476120594"/>
          <c:w val="0.24670156954614605"/>
          <c:h val="0.69885888702716825"/>
        </c:manualLayout>
      </c:layout>
      <c:overlay val="0"/>
      <c:spPr>
        <a:solidFill>
          <a:schemeClr val="bg1">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a:outerShdw blurRad="50800" dist="50800" dir="5400000" sx="9000" sy="9000" algn="ctr" rotWithShape="0">
        <a:srgbClr val="000000">
          <a:alpha val="43137"/>
        </a:srgbClr>
      </a:outerShd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506" cy="464974"/>
          </a:xfrm>
          <a:prstGeom prst="rect">
            <a:avLst/>
          </a:prstGeom>
        </p:spPr>
        <p:txBody>
          <a:bodyPr vert="horz" lIns="90343" tIns="45171" rIns="90343" bIns="45171" rtlCol="0"/>
          <a:lstStyle>
            <a:lvl1pPr algn="l">
              <a:defRPr sz="1200"/>
            </a:lvl1pPr>
          </a:lstStyle>
          <a:p>
            <a:endParaRPr lang="en-US"/>
          </a:p>
        </p:txBody>
      </p:sp>
      <p:sp>
        <p:nvSpPr>
          <p:cNvPr id="3" name="Date Placeholder 2"/>
          <p:cNvSpPr>
            <a:spLocks noGrp="1"/>
          </p:cNvSpPr>
          <p:nvPr>
            <p:ph type="dt" idx="1"/>
          </p:nvPr>
        </p:nvSpPr>
        <p:spPr>
          <a:xfrm>
            <a:off x="3966979" y="0"/>
            <a:ext cx="3035506" cy="464974"/>
          </a:xfrm>
          <a:prstGeom prst="rect">
            <a:avLst/>
          </a:prstGeom>
        </p:spPr>
        <p:txBody>
          <a:bodyPr vert="horz" lIns="90343" tIns="45171" rIns="90343" bIns="45171" rtlCol="0"/>
          <a:lstStyle>
            <a:lvl1pPr algn="r">
              <a:defRPr sz="1200"/>
            </a:lvl1pPr>
          </a:lstStyle>
          <a:p>
            <a:fld id="{B34BFA36-5DD6-49B1-918A-3C4FC4CDCF58}" type="datetimeFigureOut">
              <a:rPr lang="en-US" smtClean="0"/>
              <a:t>12/3/2021</a:t>
            </a:fld>
            <a:endParaRPr lang="en-US"/>
          </a:p>
        </p:txBody>
      </p:sp>
      <p:sp>
        <p:nvSpPr>
          <p:cNvPr id="4" name="Slide Image Placeholder 3"/>
          <p:cNvSpPr>
            <a:spLocks noGrp="1" noRot="1" noChangeAspect="1"/>
          </p:cNvSpPr>
          <p:nvPr>
            <p:ph type="sldImg" idx="2"/>
          </p:nvPr>
        </p:nvSpPr>
        <p:spPr>
          <a:xfrm>
            <a:off x="715963" y="1160463"/>
            <a:ext cx="5572125" cy="3135312"/>
          </a:xfrm>
          <a:prstGeom prst="rect">
            <a:avLst/>
          </a:prstGeom>
          <a:noFill/>
          <a:ln w="12700">
            <a:solidFill>
              <a:prstClr val="black"/>
            </a:solidFill>
          </a:ln>
        </p:spPr>
        <p:txBody>
          <a:bodyPr vert="horz" lIns="90343" tIns="45171" rIns="90343" bIns="45171" rtlCol="0" anchor="ctr"/>
          <a:lstStyle/>
          <a:p>
            <a:endParaRPr lang="en-US"/>
          </a:p>
        </p:txBody>
      </p:sp>
      <p:sp>
        <p:nvSpPr>
          <p:cNvPr id="5" name="Notes Placeholder 4"/>
          <p:cNvSpPr>
            <a:spLocks noGrp="1"/>
          </p:cNvSpPr>
          <p:nvPr>
            <p:ph type="body" sz="quarter" idx="3"/>
          </p:nvPr>
        </p:nvSpPr>
        <p:spPr>
          <a:xfrm>
            <a:off x="699779" y="4470660"/>
            <a:ext cx="5604492" cy="3658527"/>
          </a:xfrm>
          <a:prstGeom prst="rect">
            <a:avLst/>
          </a:prstGeom>
        </p:spPr>
        <p:txBody>
          <a:bodyPr vert="horz" lIns="90343" tIns="45171" rIns="90343" bIns="451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5076"/>
            <a:ext cx="3035506" cy="464974"/>
          </a:xfrm>
          <a:prstGeom prst="rect">
            <a:avLst/>
          </a:prstGeom>
        </p:spPr>
        <p:txBody>
          <a:bodyPr vert="horz" lIns="90343" tIns="45171" rIns="90343" bIns="45171" rtlCol="0" anchor="b"/>
          <a:lstStyle>
            <a:lvl1pPr algn="l">
              <a:defRPr sz="1200"/>
            </a:lvl1pPr>
          </a:lstStyle>
          <a:p>
            <a:endParaRPr lang="en-US"/>
          </a:p>
        </p:txBody>
      </p:sp>
      <p:sp>
        <p:nvSpPr>
          <p:cNvPr id="7" name="Slide Number Placeholder 6"/>
          <p:cNvSpPr>
            <a:spLocks noGrp="1"/>
          </p:cNvSpPr>
          <p:nvPr>
            <p:ph type="sldNum" sz="quarter" idx="5"/>
          </p:nvPr>
        </p:nvSpPr>
        <p:spPr>
          <a:xfrm>
            <a:off x="3966979" y="8825076"/>
            <a:ext cx="3035506" cy="464974"/>
          </a:xfrm>
          <a:prstGeom prst="rect">
            <a:avLst/>
          </a:prstGeom>
        </p:spPr>
        <p:txBody>
          <a:bodyPr vert="horz" lIns="90343" tIns="45171" rIns="90343" bIns="45171" rtlCol="0" anchor="b"/>
          <a:lstStyle>
            <a:lvl1pPr algn="r">
              <a:defRPr sz="1200"/>
            </a:lvl1pPr>
          </a:lstStyle>
          <a:p>
            <a:fld id="{C3E6376D-7A2D-4E16-A582-3EEF9ABB49A6}" type="slidenum">
              <a:rPr lang="en-US" smtClean="0"/>
              <a:t>‹#›</a:t>
            </a:fld>
            <a:endParaRPr lang="en-US"/>
          </a:p>
        </p:txBody>
      </p:sp>
    </p:spTree>
    <p:extLst>
      <p:ext uri="{BB962C8B-B14F-4D97-AF65-F5344CB8AC3E}">
        <p14:creationId xmlns:p14="http://schemas.microsoft.com/office/powerpoint/2010/main" val="3950904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6376D-7A2D-4E16-A582-3EEF9ABB49A6}" type="slidenum">
              <a:rPr lang="en-US" smtClean="0"/>
              <a:t>1</a:t>
            </a:fld>
            <a:endParaRPr lang="en-US"/>
          </a:p>
        </p:txBody>
      </p:sp>
    </p:spTree>
    <p:extLst>
      <p:ext uri="{BB962C8B-B14F-4D97-AF65-F5344CB8AC3E}">
        <p14:creationId xmlns:p14="http://schemas.microsoft.com/office/powerpoint/2010/main" val="2353486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6843-8364-40AD-A533-71BFB33E0F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1AE5BB-C2A6-45BD-90AF-68147B92CC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B1AFF7-DCC9-4D7B-9F86-01EC61D808DF}"/>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5" name="Footer Placeholder 4">
            <a:extLst>
              <a:ext uri="{FF2B5EF4-FFF2-40B4-BE49-F238E27FC236}">
                <a16:creationId xmlns:a16="http://schemas.microsoft.com/office/drawing/2014/main" id="{FF63C1D2-18F9-4174-AD47-6943A60F50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0DC854-7AC5-4294-BB5F-A235805874C9}"/>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204393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9BBA5-6E07-401A-84EB-58B3E8EE9B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0892A6-C638-4434-A12E-7F46BDF8B4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3CBCE-74CD-4CCF-B21C-597FBD21D35F}"/>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5" name="Footer Placeholder 4">
            <a:extLst>
              <a:ext uri="{FF2B5EF4-FFF2-40B4-BE49-F238E27FC236}">
                <a16:creationId xmlns:a16="http://schemas.microsoft.com/office/drawing/2014/main" id="{C689833B-B3C5-44AD-A260-A7565877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6029A8-73FC-4942-AEBB-313C232D1A73}"/>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1628149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730106-B212-42A7-B986-593930802B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C02D79-2269-40AC-8684-F0EBD00D7C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12A28-52F3-4AD6-907B-2A7006E8EADD}"/>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5" name="Footer Placeholder 4">
            <a:extLst>
              <a:ext uri="{FF2B5EF4-FFF2-40B4-BE49-F238E27FC236}">
                <a16:creationId xmlns:a16="http://schemas.microsoft.com/office/drawing/2014/main" id="{1C5D0F42-A521-48E9-A381-9D02BEC89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C2FDFB-D296-40D6-9688-D3D10A291141}"/>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37659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876E9-B3DE-4F5B-93DD-A6506FD9C4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00B99-DBF2-4811-A41E-81EDB660FD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99647F-AB7E-4FA3-AE3B-79E04A71E709}"/>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5" name="Footer Placeholder 4">
            <a:extLst>
              <a:ext uri="{FF2B5EF4-FFF2-40B4-BE49-F238E27FC236}">
                <a16:creationId xmlns:a16="http://schemas.microsoft.com/office/drawing/2014/main" id="{6211B5C3-4B4E-40D3-934A-D54B922C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71470-BF8E-4A96-A326-E3CAFBF41707}"/>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277330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30ADA-B13F-45C9-83CD-917E70C369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062C0A-3EF7-4F69-B476-D653EA5F3E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5CB411-D02B-4876-82C9-FB3C0C149A5B}"/>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5" name="Footer Placeholder 4">
            <a:extLst>
              <a:ext uri="{FF2B5EF4-FFF2-40B4-BE49-F238E27FC236}">
                <a16:creationId xmlns:a16="http://schemas.microsoft.com/office/drawing/2014/main" id="{484E25A7-688E-4828-874D-14FB1AA1C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C779FA-C209-4121-9EC2-35BEFE3E47BD}"/>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384177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DC065-5ED2-438B-B574-3A1720C9AD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AF252D-BB54-4AE0-AF80-DCC236441B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715B86-4E23-4B79-8795-7EA544742A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01E12D-923F-4CC2-AF12-25DF1B99254C}"/>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6" name="Footer Placeholder 5">
            <a:extLst>
              <a:ext uri="{FF2B5EF4-FFF2-40B4-BE49-F238E27FC236}">
                <a16:creationId xmlns:a16="http://schemas.microsoft.com/office/drawing/2014/main" id="{57E74D8B-02E2-426C-A9F2-AA3D01C7AB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CD24CA-E249-4E88-9C44-02AAE15D9D89}"/>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350942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384F8-3E93-4BDB-BE5D-B6F3515EDD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B14E9C-5206-4894-96BE-AE4750D87A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D72C91-20B6-4B0E-A6BB-3A4093B8EB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223B73-2B9D-492E-B8BD-59ED6EA554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ECBA5D-F65E-466E-B421-F4DE7ADC1A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868D23-7E08-4ED5-A71F-0CA71E5C8E3F}"/>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8" name="Footer Placeholder 7">
            <a:extLst>
              <a:ext uri="{FF2B5EF4-FFF2-40B4-BE49-F238E27FC236}">
                <a16:creationId xmlns:a16="http://schemas.microsoft.com/office/drawing/2014/main" id="{89CD4B6F-7447-4281-9CD8-E3062BE4F8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614636-DE9F-474C-87FB-EB68986D5E62}"/>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77044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F10B7-9111-46DD-8ACC-D267C31D73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258B35-A0CE-4627-9BFA-873C97EC5F89}"/>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4" name="Footer Placeholder 3">
            <a:extLst>
              <a:ext uri="{FF2B5EF4-FFF2-40B4-BE49-F238E27FC236}">
                <a16:creationId xmlns:a16="http://schemas.microsoft.com/office/drawing/2014/main" id="{79D672FF-2172-4B44-8C6F-52A43211E1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5F8B56-2425-4F73-A616-75D9F9A6CDE3}"/>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206899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00F09A-1EE6-4634-A42D-023F9B31091C}"/>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3" name="Footer Placeholder 2">
            <a:extLst>
              <a:ext uri="{FF2B5EF4-FFF2-40B4-BE49-F238E27FC236}">
                <a16:creationId xmlns:a16="http://schemas.microsoft.com/office/drawing/2014/main" id="{6492B263-2AFA-45D5-9BDC-BBD3D293E9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05A304-F808-426E-B507-4EA70D638544}"/>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50761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64D86-8BF6-4334-911D-E9062B4720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25ECB7-69FC-4C92-B391-337C5A3C6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F9397A-ED66-4A7F-804C-3D3BDFA275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F1CD8-54CE-484E-971D-E3493F963FF2}"/>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6" name="Footer Placeholder 5">
            <a:extLst>
              <a:ext uri="{FF2B5EF4-FFF2-40B4-BE49-F238E27FC236}">
                <a16:creationId xmlns:a16="http://schemas.microsoft.com/office/drawing/2014/main" id="{8B1E041E-DE05-45D6-8A1A-12CC773738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AC6D0A-77AC-4A9F-A18B-D89DF30CC336}"/>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204722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7DA9F-DC65-4CF5-A34B-9EC4C792A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2D4B7-94B8-4AF0-8758-706B036072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3F7EDD-3F15-463B-9E0C-BE24B42CCB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DB6BB1-FC9C-4F10-9FCC-940D651907AE}"/>
              </a:ext>
            </a:extLst>
          </p:cNvPr>
          <p:cNvSpPr>
            <a:spLocks noGrp="1"/>
          </p:cNvSpPr>
          <p:nvPr>
            <p:ph type="dt" sz="half" idx="10"/>
          </p:nvPr>
        </p:nvSpPr>
        <p:spPr/>
        <p:txBody>
          <a:bodyPr/>
          <a:lstStyle/>
          <a:p>
            <a:fld id="{0A366009-421A-49E6-9EE2-F6B9507D2C71}" type="datetimeFigureOut">
              <a:rPr lang="en-US" smtClean="0"/>
              <a:t>12/3/2021</a:t>
            </a:fld>
            <a:endParaRPr lang="en-US"/>
          </a:p>
        </p:txBody>
      </p:sp>
      <p:sp>
        <p:nvSpPr>
          <p:cNvPr id="6" name="Footer Placeholder 5">
            <a:extLst>
              <a:ext uri="{FF2B5EF4-FFF2-40B4-BE49-F238E27FC236}">
                <a16:creationId xmlns:a16="http://schemas.microsoft.com/office/drawing/2014/main" id="{4869922C-C170-4F9C-AA64-CDAC244E96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223387-B3A0-43C9-882E-67A2082B4044}"/>
              </a:ext>
            </a:extLst>
          </p:cNvPr>
          <p:cNvSpPr>
            <a:spLocks noGrp="1"/>
          </p:cNvSpPr>
          <p:nvPr>
            <p:ph type="sldNum" sz="quarter" idx="12"/>
          </p:nvPr>
        </p:nvSpPr>
        <p:spPr/>
        <p:txBody>
          <a:bodyPr/>
          <a:lstStyle/>
          <a:p>
            <a:fld id="{BAE5D6E2-5C55-4BAF-80EB-2104FEE54494}" type="slidenum">
              <a:rPr lang="en-US" smtClean="0"/>
              <a:t>‹#›</a:t>
            </a:fld>
            <a:endParaRPr lang="en-US"/>
          </a:p>
        </p:txBody>
      </p:sp>
    </p:spTree>
    <p:extLst>
      <p:ext uri="{BB962C8B-B14F-4D97-AF65-F5344CB8AC3E}">
        <p14:creationId xmlns:p14="http://schemas.microsoft.com/office/powerpoint/2010/main" val="288344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8A8185-22CF-43E6-9136-A37B2ADACC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093E5C-A005-44D7-A7DC-D8EBC8FE53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AA004-75CA-4836-8966-58AC35F44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66009-421A-49E6-9EE2-F6B9507D2C71}" type="datetimeFigureOut">
              <a:rPr lang="en-US" smtClean="0"/>
              <a:t>12/3/2021</a:t>
            </a:fld>
            <a:endParaRPr lang="en-US"/>
          </a:p>
        </p:txBody>
      </p:sp>
      <p:sp>
        <p:nvSpPr>
          <p:cNvPr id="5" name="Footer Placeholder 4">
            <a:extLst>
              <a:ext uri="{FF2B5EF4-FFF2-40B4-BE49-F238E27FC236}">
                <a16:creationId xmlns:a16="http://schemas.microsoft.com/office/drawing/2014/main" id="{F9F373B7-F0B7-4942-8F2A-EC92751F1E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AF6EAE-BA93-4502-BC05-BF71FDF8C2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5D6E2-5C55-4BAF-80EB-2104FEE54494}" type="slidenum">
              <a:rPr lang="en-US" smtClean="0"/>
              <a:t>‹#›</a:t>
            </a:fld>
            <a:endParaRPr lang="en-US"/>
          </a:p>
        </p:txBody>
      </p:sp>
    </p:spTree>
    <p:extLst>
      <p:ext uri="{BB962C8B-B14F-4D97-AF65-F5344CB8AC3E}">
        <p14:creationId xmlns:p14="http://schemas.microsoft.com/office/powerpoint/2010/main" val="633976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3547019551"/>
              </p:ext>
            </p:extLst>
          </p:nvPr>
        </p:nvGraphicFramePr>
        <p:xfrm>
          <a:off x="4638942" y="1736435"/>
          <a:ext cx="7087659" cy="51215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0000-00000C000000}"/>
              </a:ext>
            </a:extLst>
          </p:cNvPr>
          <p:cNvGraphicFramePr>
            <a:graphicFrameLocks/>
          </p:cNvGraphicFramePr>
          <p:nvPr>
            <p:extLst>
              <p:ext uri="{D42A27DB-BD31-4B8C-83A1-F6EECF244321}">
                <p14:modId xmlns:p14="http://schemas.microsoft.com/office/powerpoint/2010/main" val="3059747526"/>
              </p:ext>
            </p:extLst>
          </p:nvPr>
        </p:nvGraphicFramePr>
        <p:xfrm>
          <a:off x="524430" y="2255354"/>
          <a:ext cx="4878735" cy="476001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1929395814"/>
              </p:ext>
            </p:extLst>
          </p:nvPr>
        </p:nvGraphicFramePr>
        <p:xfrm>
          <a:off x="5311621" y="171397"/>
          <a:ext cx="6091761" cy="2115128"/>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A8475A2A-AAD6-4190-AF48-1B7156A335CA}"/>
              </a:ext>
            </a:extLst>
          </p:cNvPr>
          <p:cNvSpPr txBox="1"/>
          <p:nvPr/>
        </p:nvSpPr>
        <p:spPr>
          <a:xfrm>
            <a:off x="1377681" y="249776"/>
            <a:ext cx="3728720" cy="1569660"/>
          </a:xfrm>
          <a:prstGeom prst="rect">
            <a:avLst/>
          </a:prstGeom>
          <a:noFill/>
        </p:spPr>
        <p:txBody>
          <a:bodyPr wrap="square" rtlCol="0">
            <a:spAutoFit/>
          </a:bodyPr>
          <a:lstStyle/>
          <a:p>
            <a:pPr algn="ctr"/>
            <a:r>
              <a:rPr lang="en-US" sz="1200" b="1" u="sng" dirty="0"/>
              <a:t>Condensed Operating Synopsis</a:t>
            </a:r>
          </a:p>
          <a:p>
            <a:pPr algn="ctr"/>
            <a:endParaRPr lang="en-US" sz="1200" u="sng" dirty="0"/>
          </a:p>
          <a:p>
            <a:r>
              <a:rPr lang="en-US" sz="1200" dirty="0"/>
              <a:t>Operating Income:		$143,094.45</a:t>
            </a:r>
          </a:p>
          <a:p>
            <a:r>
              <a:rPr lang="en-US" sz="1200" dirty="0"/>
              <a:t>Unrealized Loss:		</a:t>
            </a:r>
            <a:r>
              <a:rPr lang="en-US" sz="1200" u="sng" dirty="0">
                <a:solidFill>
                  <a:srgbClr val="FF0000"/>
                </a:solidFill>
              </a:rPr>
              <a:t>$    3,101.02</a:t>
            </a:r>
          </a:p>
          <a:p>
            <a:r>
              <a:rPr lang="en-US" sz="1200" dirty="0"/>
              <a:t>Total Receipts:			$139,993.43</a:t>
            </a:r>
          </a:p>
          <a:p>
            <a:r>
              <a:rPr lang="en-US" sz="1200" dirty="0"/>
              <a:t>Operating Expenses:		</a:t>
            </a:r>
            <a:r>
              <a:rPr lang="en-US" sz="1200" dirty="0">
                <a:solidFill>
                  <a:srgbClr val="FF0000"/>
                </a:solidFill>
              </a:rPr>
              <a:t>$</a:t>
            </a:r>
            <a:r>
              <a:rPr lang="en-US" sz="1200" u="sng" dirty="0">
                <a:solidFill>
                  <a:srgbClr val="FF0000"/>
                </a:solidFill>
              </a:rPr>
              <a:t>138,822.31</a:t>
            </a:r>
          </a:p>
          <a:p>
            <a:endParaRPr lang="en-US" sz="1200" dirty="0"/>
          </a:p>
          <a:p>
            <a:r>
              <a:rPr lang="en-US" sz="1200" dirty="0"/>
              <a:t>Actual Net Gain From Operations:	</a:t>
            </a:r>
            <a:r>
              <a:rPr lang="en-US" sz="1200" dirty="0">
                <a:solidFill>
                  <a:srgbClr val="008000"/>
                </a:solidFill>
              </a:rPr>
              <a:t>$    1,171.12</a:t>
            </a:r>
          </a:p>
        </p:txBody>
      </p:sp>
      <p:sp>
        <p:nvSpPr>
          <p:cNvPr id="3" name="TextBox 2">
            <a:extLst>
              <a:ext uri="{FF2B5EF4-FFF2-40B4-BE49-F238E27FC236}">
                <a16:creationId xmlns:a16="http://schemas.microsoft.com/office/drawing/2014/main" id="{14F99520-2E32-4A60-A321-FEDAC543A2F9}"/>
              </a:ext>
            </a:extLst>
          </p:cNvPr>
          <p:cNvSpPr txBox="1"/>
          <p:nvPr/>
        </p:nvSpPr>
        <p:spPr>
          <a:xfrm>
            <a:off x="1387841" y="1872985"/>
            <a:ext cx="3718560" cy="830997"/>
          </a:xfrm>
          <a:prstGeom prst="rect">
            <a:avLst/>
          </a:prstGeom>
          <a:noFill/>
        </p:spPr>
        <p:txBody>
          <a:bodyPr wrap="square" rtlCol="0">
            <a:spAutoFit/>
          </a:bodyPr>
          <a:lstStyle/>
          <a:p>
            <a:r>
              <a:rPr lang="en-US" sz="1200" dirty="0"/>
              <a:t>The gain comes primarily from our PPP loan which was forgiven, from receipts for the endowment fund which cannot be spent, and from Unrealized Gains to both our investment and endowment funds</a:t>
            </a:r>
            <a:r>
              <a:rPr lang="en-US" sz="900" dirty="0"/>
              <a:t>.</a:t>
            </a:r>
          </a:p>
        </p:txBody>
      </p:sp>
    </p:spTree>
    <p:extLst>
      <p:ext uri="{BB962C8B-B14F-4D97-AF65-F5344CB8AC3E}">
        <p14:creationId xmlns:p14="http://schemas.microsoft.com/office/powerpoint/2010/main" val="2178939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109</Words>
  <Application>Microsoft Office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Brown</dc:creator>
  <cp:lastModifiedBy>Jim Lee</cp:lastModifiedBy>
  <cp:revision>27</cp:revision>
  <cp:lastPrinted>2021-12-04T02:31:48Z</cp:lastPrinted>
  <dcterms:created xsi:type="dcterms:W3CDTF">2021-03-03T18:37:12Z</dcterms:created>
  <dcterms:modified xsi:type="dcterms:W3CDTF">2021-12-04T02:34:03Z</dcterms:modified>
</cp:coreProperties>
</file>